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2" r:id="rId2"/>
    <p:sldId id="290" r:id="rId3"/>
    <p:sldId id="305" r:id="rId4"/>
    <p:sldId id="306" r:id="rId5"/>
    <p:sldId id="307" r:id="rId6"/>
    <p:sldId id="296" r:id="rId7"/>
    <p:sldId id="297" r:id="rId8"/>
    <p:sldId id="312" r:id="rId9"/>
    <p:sldId id="303" r:id="rId10"/>
    <p:sldId id="266" r:id="rId11"/>
    <p:sldId id="310" r:id="rId12"/>
    <p:sldId id="311" r:id="rId13"/>
    <p:sldId id="308" r:id="rId14"/>
    <p:sldId id="309" r:id="rId15"/>
    <p:sldId id="314" r:id="rId16"/>
    <p:sldId id="315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285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0B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0724" autoAdjust="0"/>
  </p:normalViewPr>
  <p:slideViewPr>
    <p:cSldViewPr>
      <p:cViewPr>
        <p:scale>
          <a:sx n="70" d="100"/>
          <a:sy n="70" d="100"/>
        </p:scale>
        <p:origin x="-1200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3D7816C4-CA38-417E-93BD-AE00B8654E75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43999B28-FAF0-46A3-9A97-D35549C5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9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9B28-FAF0-46A3-9A97-D35549C50FF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9B28-FAF0-46A3-9A97-D35549C50FF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DC2583-9B9F-4AF6-B3DE-3E9653492E84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CED93A-FF9D-49E0-8CD3-336D91F9C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267679#l0" TargetMode="External"/><Relationship Id="rId2" Type="http://schemas.openxmlformats.org/officeDocument/2006/relationships/hyperlink" Target="https://normativ.kontur.ru/document?moduleId=1&amp;documentId=246100#l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ormativ.kontur.ru/document?moduleId=1&amp;documentId=297861#l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272808" cy="4680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Проектирование плана </a:t>
            </a:r>
            <a:endParaRPr lang="ru-RU" sz="3600" dirty="0"/>
          </a:p>
          <a:p>
            <a:pPr algn="ctr"/>
            <a:r>
              <a:rPr lang="ru-RU" sz="3600" b="1" dirty="0"/>
              <a:t>ВНЕУРОЧНОЙ ДЕЯТЕЛЬНОСТИ</a:t>
            </a:r>
            <a:endParaRPr lang="ru-RU" sz="3600" dirty="0"/>
          </a:p>
          <a:p>
            <a:pPr algn="ctr"/>
            <a:r>
              <a:rPr lang="ru-RU" sz="2000" dirty="0"/>
              <a:t>Муниципального общеобразовательного автономного учреждения «СОШ №6  имени </a:t>
            </a:r>
            <a:r>
              <a:rPr lang="ru-RU" sz="2000" dirty="0" err="1"/>
              <a:t>А.С.Пушкина</a:t>
            </a:r>
            <a:r>
              <a:rPr lang="ru-RU" sz="2000" dirty="0"/>
              <a:t>», </a:t>
            </a:r>
          </a:p>
          <a:p>
            <a:pPr algn="ctr"/>
            <a:r>
              <a:rPr lang="ru-RU" sz="2000" dirty="0"/>
              <a:t>    обеспечивающего  реализацию ООП СОО                                                                        на 2020-2021 учебный год.</a:t>
            </a:r>
          </a:p>
          <a:p>
            <a:pPr algn="ctr"/>
            <a:r>
              <a:rPr lang="ru-RU" sz="2000" b="1" dirty="0"/>
              <a:t>  (10 классы)</a:t>
            </a:r>
            <a:endParaRPr lang="ru-RU" sz="2000" dirty="0"/>
          </a:p>
          <a:p>
            <a:r>
              <a:rPr lang="ru-RU" sz="2800" dirty="0"/>
              <a:t> </a:t>
            </a:r>
          </a:p>
        </p:txBody>
      </p:sp>
      <p:pic>
        <p:nvPicPr>
          <p:cNvPr id="6" name="Рисунок 5" descr="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4"/>
            <a:ext cx="2016223" cy="129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kruf-school2.ucoz.ru/avatar/09/fg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8" y="116633"/>
            <a:ext cx="2271022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9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ioko.edu35.ru/images/partners/f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" y="-171400"/>
            <a:ext cx="126060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jurmarketing.ru/wp-content/uploads/2016/11/8ba0c1d2be9d-753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07" y="836712"/>
            <a:ext cx="24837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ds02.infourok.ru/uploads/ex/0e32/0006c4f1-6e62a633/hello_html_79c2375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70" y="728700"/>
            <a:ext cx="2148840" cy="26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с вырезом 2"/>
          <p:cNvSpPr/>
          <p:nvPr/>
        </p:nvSpPr>
        <p:spPr>
          <a:xfrm>
            <a:off x="2026842" y="1904020"/>
            <a:ext cx="1370181" cy="66177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95451" y="0"/>
            <a:ext cx="6416909" cy="908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Уровни результатов внеурочной деятельности</a:t>
            </a:r>
          </a:p>
        </p:txBody>
      </p:sp>
      <p:pic>
        <p:nvPicPr>
          <p:cNvPr id="9226" name="Picture 10" descr="http://pngimg.com/uploads/student/student_PNG6254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-505" r="26888" b="505"/>
          <a:stretch/>
        </p:blipFill>
        <p:spPr bwMode="auto">
          <a:xfrm>
            <a:off x="7020272" y="0"/>
            <a:ext cx="2485718" cy="33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7339" y="3645024"/>
            <a:ext cx="2516223" cy="31683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         НОО</a:t>
            </a:r>
          </a:p>
          <a:p>
            <a:r>
              <a:rPr lang="ru-RU" sz="1400" b="1" dirty="0"/>
              <a:t>1-й уровень –  приобретение школьником   социальных знаний;</a:t>
            </a:r>
          </a:p>
          <a:p>
            <a:r>
              <a:rPr lang="ru-RU" sz="1400" b="1" dirty="0"/>
              <a:t>2-й уровень –получение  школьником опыта переживания и позитивного отношения к базовым ценностям общества ;</a:t>
            </a:r>
          </a:p>
          <a:p>
            <a:r>
              <a:rPr lang="ru-RU" sz="1400" b="1" dirty="0"/>
              <a:t>3-й уровень – получение  школьником опыта  самостоятельного  общественного  действия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689648"/>
            <a:ext cx="2512326" cy="3123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                      ООО</a:t>
            </a:r>
          </a:p>
          <a:p>
            <a:r>
              <a:rPr lang="ru-RU" sz="1400" b="1" dirty="0"/>
              <a:t>1-й уровень – школьник  знает и понимает общественную жизнь;</a:t>
            </a:r>
          </a:p>
          <a:p>
            <a:endParaRPr lang="ru-RU" sz="1400" b="1" dirty="0"/>
          </a:p>
          <a:p>
            <a:r>
              <a:rPr lang="ru-RU" sz="1400" b="1" dirty="0"/>
              <a:t>2-й уровень – школьник ценит общественную жизнь;</a:t>
            </a:r>
          </a:p>
          <a:p>
            <a:endParaRPr lang="ru-RU" sz="1400" b="1" dirty="0"/>
          </a:p>
          <a:p>
            <a:r>
              <a:rPr lang="ru-RU" sz="1400" b="1" dirty="0"/>
              <a:t>3-й уровень – школьник самостоятельно действует в общественной жизни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32529" y="3284985"/>
            <a:ext cx="2948271" cy="35283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                      СОО</a:t>
            </a:r>
          </a:p>
          <a:p>
            <a:r>
              <a:rPr lang="ru-RU" sz="1400" b="1" dirty="0"/>
              <a:t>1-й уровень- приобретение школьником социальных знаний, понимания социальной реальности и повседневной жизни;</a:t>
            </a:r>
          </a:p>
          <a:p>
            <a:r>
              <a:rPr lang="ru-RU" sz="1400" b="1" dirty="0"/>
              <a:t>2-й уровень- формирование позитивного отношения школьника к базовым ценностям  общества и к социальной реальности в целом;</a:t>
            </a:r>
          </a:p>
          <a:p>
            <a:r>
              <a:rPr lang="ru-RU" sz="1400" b="1" dirty="0"/>
              <a:t>3-й уровень-приобретение школьником опыта самостоятельного социального действия.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628395" y="1846075"/>
            <a:ext cx="1370181" cy="66177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8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8568952" cy="11272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                     МОНИТОРИНГ ЭФФЕКТИВНОСТИ</a:t>
            </a:r>
            <a:endParaRPr lang="ru-RU" sz="2400" dirty="0"/>
          </a:p>
          <a:p>
            <a:r>
              <a:rPr lang="ru-RU" sz="2400" b="1" dirty="0"/>
              <a:t>       ОРГАНИЗАЦИИ ВНЕУРОЧНОЙ ДЕЯТЕЛЬНОСТИ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97988" cy="55383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2613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13690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ИНДИВИДУАЛЬНЫЙ ПРОЕКТ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85860"/>
            <a:ext cx="316835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268760"/>
            <a:ext cx="316835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 РЕЗУЛЬТАТАМ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123728" y="980728"/>
            <a:ext cx="50405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178438" y="980728"/>
            <a:ext cx="50405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0904" y="2132856"/>
            <a:ext cx="295904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САМОСТОЯТЕЛЬНО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2958" y="2852936"/>
            <a:ext cx="296699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1-2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3628" y="3573016"/>
            <a:ext cx="291632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УЧЕБНЫЙ(ЫЕ) ПРЕДМЕТЫ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537934" y="2020858"/>
            <a:ext cx="50405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49364" y="2744924"/>
            <a:ext cx="50405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560890" y="3506718"/>
            <a:ext cx="50405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4860032" y="2132856"/>
            <a:ext cx="3449513" cy="50405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ЦЕЛЬ, ГИПОТЕЗА , ПЛАНИРОВАНИЕ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860032" y="3573016"/>
            <a:ext cx="3465497" cy="50405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ИННОВАЦИОННАЯ ДЕЯТЕЛЬНОСТЬ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4860032" y="2852936"/>
            <a:ext cx="3465497" cy="50405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КРИТИЧЕСКОЕ МЫШЛЕНИЕ</a:t>
            </a:r>
          </a:p>
        </p:txBody>
      </p:sp>
      <p:sp>
        <p:nvSpPr>
          <p:cNvPr id="20" name="Солнце 19"/>
          <p:cNvSpPr/>
          <p:nvPr/>
        </p:nvSpPr>
        <p:spPr>
          <a:xfrm>
            <a:off x="3431149" y="4509120"/>
            <a:ext cx="2973216" cy="187220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Области ПД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16254" y="5538586"/>
            <a:ext cx="1790484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познавательная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76816" y="6371197"/>
            <a:ext cx="300162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учебно-исследовательская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05217" y="4865187"/>
            <a:ext cx="172819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практическая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05886" y="4149080"/>
            <a:ext cx="3044998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художественно-творческая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17106" y="4865187"/>
            <a:ext cx="158878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социальная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05217" y="5538586"/>
            <a:ext cx="172819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иная</a:t>
            </a:r>
          </a:p>
        </p:txBody>
      </p:sp>
    </p:spTree>
    <p:extLst>
      <p:ext uri="{BB962C8B-B14F-4D97-AF65-F5344CB8AC3E}">
        <p14:creationId xmlns:p14="http://schemas.microsoft.com/office/powerpoint/2010/main" val="203378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52E4FD7-C9CA-4236-8F1B-AD7227181736}"/>
              </a:ext>
            </a:extLst>
          </p:cNvPr>
          <p:cNvSpPr/>
          <p:nvPr/>
        </p:nvSpPr>
        <p:spPr>
          <a:xfrm>
            <a:off x="539552" y="44624"/>
            <a:ext cx="7992888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solidFill>
                  <a:schemeClr val="bg1"/>
                </a:solidFill>
              </a:rPr>
              <a:t>Годовой план внеурочной деятельности обучающихся   10 классов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ED76001-85EF-4F4A-831A-623140896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3691"/>
              </p:ext>
            </p:extLst>
          </p:nvPr>
        </p:nvGraphicFramePr>
        <p:xfrm>
          <a:off x="0" y="1052773"/>
          <a:ext cx="9144001" cy="5501488"/>
        </p:xfrm>
        <a:graphic>
          <a:graphicData uri="http://schemas.openxmlformats.org/drawingml/2006/table">
            <a:tbl>
              <a:tblPr firstRow="1" firstCol="1" bandRow="1"/>
              <a:tblGrid>
                <a:gridCol w="3851920">
                  <a:extLst>
                    <a:ext uri="{9D8B030D-6E8A-4147-A177-3AD203B41FA5}">
                      <a16:colId xmlns="" xmlns:a16="http://schemas.microsoft.com/office/drawing/2014/main" val="140502466"/>
                    </a:ext>
                  </a:extLst>
                </a:gridCol>
                <a:gridCol w="1872208"/>
                <a:gridCol w="1332055"/>
                <a:gridCol w="2087818">
                  <a:extLst>
                    <a:ext uri="{9D8B030D-6E8A-4147-A177-3AD203B41FA5}">
                      <a16:colId xmlns="" xmlns:a16="http://schemas.microsoft.com/office/drawing/2014/main" val="1511806207"/>
                    </a:ext>
                  </a:extLst>
                </a:gridCol>
              </a:tblGrid>
              <a:tr h="750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внеурочной деятельности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год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849985"/>
                  </a:ext>
                </a:extLst>
              </a:tr>
              <a:tr h="30889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Спортивно - оздоровительное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361808"/>
                  </a:ext>
                </a:extLst>
              </a:tr>
              <a:tr h="27611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Системные внеурочные занятия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701530"/>
                  </a:ext>
                </a:extLst>
              </a:tr>
              <a:tr h="23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Баскетбол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 И.Е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0422776"/>
                  </a:ext>
                </a:extLst>
              </a:tr>
              <a:tr h="23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Шмакова М.Н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466550"/>
                  </a:ext>
                </a:extLst>
              </a:tr>
              <a:tr h="23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атлетика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Гергель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А.В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457604"/>
                  </a:ext>
                </a:extLst>
              </a:tr>
              <a:tr h="23936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Несистемные внеурочные занятия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2888411"/>
                  </a:ext>
                </a:extLst>
              </a:tr>
              <a:tr h="23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« Военные сборы»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4360167"/>
                  </a:ext>
                </a:extLst>
              </a:tr>
              <a:tr h="968201">
                <a:tc>
                  <a:txBody>
                    <a:bodyPr/>
                    <a:lstStyle/>
                    <a:p>
                      <a:pPr>
                        <a:lnSpc>
                          <a:spcPct val="82000"/>
                        </a:lnSpc>
                        <a:spcAft>
                          <a:spcPts val="0"/>
                        </a:spcAft>
                        <a:tabLst>
                          <a:tab pos="10160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Всероссийское детско-юношеское военно-патриотическое общественное движение «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Юнармия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 И.Е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течение года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4813470"/>
                  </a:ext>
                </a:extLst>
              </a:tr>
              <a:tr h="1139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Реализация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школьной программы «Здоровым быть здорово!»)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течение года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9772753"/>
                  </a:ext>
                </a:extLst>
              </a:tr>
              <a:tr h="23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ВСК «Зевс»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Шмакова М.Н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4753700"/>
                  </a:ext>
                </a:extLst>
              </a:tr>
              <a:tr h="159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ВПК «Вымпел»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 И.Е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7725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5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EF87999-3148-4044-9BF0-5C799B308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76341"/>
              </p:ext>
            </p:extLst>
          </p:nvPr>
        </p:nvGraphicFramePr>
        <p:xfrm>
          <a:off x="27296" y="0"/>
          <a:ext cx="9119002" cy="3119850"/>
        </p:xfrm>
        <a:graphic>
          <a:graphicData uri="http://schemas.openxmlformats.org/drawingml/2006/table">
            <a:tbl>
              <a:tblPr firstRow="1" firstCol="1" bandRow="1"/>
              <a:tblGrid>
                <a:gridCol w="3635896">
                  <a:extLst>
                    <a:ext uri="{9D8B030D-6E8A-4147-A177-3AD203B41FA5}">
                      <a16:colId xmlns="" xmlns:a16="http://schemas.microsoft.com/office/drawing/2014/main" val="3093538896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481436207"/>
                    </a:ext>
                  </a:extLst>
                </a:gridCol>
                <a:gridCol w="586975">
                  <a:extLst>
                    <a:ext uri="{9D8B030D-6E8A-4147-A177-3AD203B41FA5}">
                      <a16:colId xmlns="" xmlns:a16="http://schemas.microsoft.com/office/drawing/2014/main" val="1566062870"/>
                    </a:ext>
                  </a:extLst>
                </a:gridCol>
                <a:gridCol w="2087819">
                  <a:extLst>
                    <a:ext uri="{9D8B030D-6E8A-4147-A177-3AD203B41FA5}">
                      <a16:colId xmlns="" xmlns:a16="http://schemas.microsoft.com/office/drawing/2014/main" val="1214710610"/>
                    </a:ext>
                  </a:extLst>
                </a:gridCol>
              </a:tblGrid>
              <a:tr h="44089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Ключевые общешкольные дела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1071934"/>
                  </a:ext>
                </a:extLst>
              </a:tr>
              <a:tr h="495207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ШФС « Спорт! Здоровье! Красота!»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Классные </a:t>
                      </a:r>
                      <a:r>
                        <a:rPr lang="ru-RU" sz="1600" u="non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  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XI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9476572"/>
                  </a:ext>
                </a:extLst>
              </a:tr>
              <a:tr h="468874"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«Самый здоровый класс»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руководители                       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XI -IV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4372321"/>
                  </a:ext>
                </a:extLst>
              </a:tr>
              <a:tr h="476866"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 слет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руководители                       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IV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26741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Рыцарские турниры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Руководитель клуба «Вымпел»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II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7535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«День общения с природой»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руководители                       Р.К. классов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 в период  каникулярного времени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8500819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A98E2985-2CF0-4DF3-BDDF-E14C0A213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11679"/>
              </p:ext>
            </p:extLst>
          </p:nvPr>
        </p:nvGraphicFramePr>
        <p:xfrm>
          <a:off x="35496" y="3140969"/>
          <a:ext cx="9108505" cy="3736412"/>
        </p:xfrm>
        <a:graphic>
          <a:graphicData uri="http://schemas.openxmlformats.org/drawingml/2006/table">
            <a:tbl>
              <a:tblPr firstRow="1" firstCol="1" bandRow="1"/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3360385108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615085289"/>
                    </a:ext>
                  </a:extLst>
                </a:gridCol>
                <a:gridCol w="611975">
                  <a:extLst>
                    <a:ext uri="{9D8B030D-6E8A-4147-A177-3AD203B41FA5}">
                      <a16:colId xmlns="" xmlns:a16="http://schemas.microsoft.com/office/drawing/2014/main" val="3611121347"/>
                    </a:ext>
                  </a:extLst>
                </a:gridCol>
                <a:gridCol w="2087818">
                  <a:extLst>
                    <a:ext uri="{9D8B030D-6E8A-4147-A177-3AD203B41FA5}">
                      <a16:colId xmlns="" xmlns:a16="http://schemas.microsoft.com/office/drawing/2014/main" val="3137056027"/>
                    </a:ext>
                  </a:extLst>
                </a:gridCol>
              </a:tblGrid>
              <a:tr h="282482">
                <a:tc gridSpan="4"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Жизнь ученических сообществ</a:t>
                      </a: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     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1437694"/>
                  </a:ext>
                </a:extLst>
              </a:tr>
              <a:tr h="282482">
                <a:tc gridSpan="4"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Ученическое самоуправление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1987572"/>
                  </a:ext>
                </a:extLst>
              </a:tr>
              <a:tr h="1004382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Организация и проведение флешмоба          «Я выбираю здоровье!» к Международному  Дню отказа от курения.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Вожатая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484986"/>
                  </a:ext>
                </a:extLst>
              </a:tr>
              <a:tr h="60567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  <a:tabLst>
                          <a:tab pos="1302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Проведение Всероссийской акции «Стоп ВИЧ/СПИД»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Вожатая</a:t>
                      </a:r>
                      <a:endParaRPr lang="ru-RU" sz="16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269041"/>
                  </a:ext>
                </a:extLst>
              </a:tr>
              <a:tr h="753835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акций, конкурсов, классных часов к Международному  Дню Земли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Вожатая</a:t>
                      </a:r>
                      <a:endParaRPr lang="ru-RU" sz="16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1314140"/>
                  </a:ext>
                </a:extLst>
              </a:tr>
              <a:tr h="80756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приуроченный к Всемирному     Дню борьбы со СПИДом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Вожатая,   </a:t>
                      </a: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XI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43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D2D00CF-0186-4D69-A91B-A03A584EB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79787"/>
              </p:ext>
            </p:extLst>
          </p:nvPr>
        </p:nvGraphicFramePr>
        <p:xfrm>
          <a:off x="0" y="260648"/>
          <a:ext cx="9144000" cy="6460236"/>
        </p:xfrm>
        <a:graphic>
          <a:graphicData uri="http://schemas.openxmlformats.org/drawingml/2006/table">
            <a:tbl>
              <a:tblPr firstRow="1" firstCol="1" bandRow="1"/>
              <a:tblGrid>
                <a:gridCol w="3267689">
                  <a:extLst>
                    <a:ext uri="{9D8B030D-6E8A-4147-A177-3AD203B41FA5}">
                      <a16:colId xmlns="" xmlns:a16="http://schemas.microsoft.com/office/drawing/2014/main" val="121044450"/>
                    </a:ext>
                  </a:extLst>
                </a:gridCol>
                <a:gridCol w="1959692">
                  <a:extLst>
                    <a:ext uri="{9D8B030D-6E8A-4147-A177-3AD203B41FA5}">
                      <a16:colId xmlns="" xmlns:a16="http://schemas.microsoft.com/office/drawing/2014/main" val="185070433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611427494"/>
                    </a:ext>
                  </a:extLst>
                </a:gridCol>
                <a:gridCol w="2087819">
                  <a:extLst>
                    <a:ext uri="{9D8B030D-6E8A-4147-A177-3AD203B41FA5}">
                      <a16:colId xmlns="" xmlns:a16="http://schemas.microsoft.com/office/drawing/2014/main" val="369340486"/>
                    </a:ext>
                  </a:extLst>
                </a:gridCol>
              </a:tblGrid>
              <a:tr h="52262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Волонтерское движение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(участие в акциях, операциях, значимых делах)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8857089"/>
                  </a:ext>
                </a:extLst>
              </a:tr>
              <a:tr h="938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беседы на тему « Друзья и враги твоего здоровья»  в                               1-4 классах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 отряда.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 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8343301"/>
                  </a:ext>
                </a:extLst>
              </a:tr>
              <a:tr h="1062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памяток, буклетов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«Молодежь выбирает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ЗОЖ»,«Азбука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здоровья»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 отряда.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 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3421244"/>
                  </a:ext>
                </a:extLst>
              </a:tr>
              <a:tr h="1062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Акция, посвященная всемирному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ДНЮ борьбы со СПИДом               « Дети против СПИДА»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 отряда.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 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XI-XII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3437702"/>
                  </a:ext>
                </a:extLst>
              </a:tr>
              <a:tr h="938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по станциям «Тропинки здоровья» для  учащихся начальной школы.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 отряда.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 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410503"/>
                  </a:ext>
                </a:extLst>
              </a:tr>
              <a:tr h="938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«Здоровый защитник – опора</a:t>
                      </a: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Россиии»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 отряда.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  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2844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6C60C7FC-85E1-4D75-A863-906C57A3A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62963"/>
              </p:ext>
            </p:extLst>
          </p:nvPr>
        </p:nvGraphicFramePr>
        <p:xfrm>
          <a:off x="0" y="263488"/>
          <a:ext cx="9144000" cy="3237520"/>
        </p:xfrm>
        <a:graphic>
          <a:graphicData uri="http://schemas.openxmlformats.org/drawingml/2006/table">
            <a:tbl>
              <a:tblPr firstRow="1" firstCol="1" bandRow="1"/>
              <a:tblGrid>
                <a:gridCol w="3267690">
                  <a:extLst>
                    <a:ext uri="{9D8B030D-6E8A-4147-A177-3AD203B41FA5}">
                      <a16:colId xmlns="" xmlns:a16="http://schemas.microsoft.com/office/drawing/2014/main" val="185504051"/>
                    </a:ext>
                  </a:extLst>
                </a:gridCol>
                <a:gridCol w="2672462">
                  <a:extLst>
                    <a:ext uri="{9D8B030D-6E8A-4147-A177-3AD203B41FA5}">
                      <a16:colId xmlns="" xmlns:a16="http://schemas.microsoft.com/office/drawing/2014/main" val="1255164660"/>
                    </a:ext>
                  </a:extLst>
                </a:gridCol>
                <a:gridCol w="1116028"/>
                <a:gridCol w="2087820">
                  <a:extLst>
                    <a:ext uri="{9D8B030D-6E8A-4147-A177-3AD203B41FA5}">
                      <a16:colId xmlns="" xmlns:a16="http://schemas.microsoft.com/office/drawing/2014/main" val="1222935665"/>
                    </a:ext>
                  </a:extLst>
                </a:gridCol>
              </a:tblGrid>
              <a:tr h="4657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1558859"/>
                  </a:ext>
                </a:extLst>
              </a:tr>
              <a:tr h="1931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Системные внеурочные занятия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9946544"/>
                  </a:ext>
                </a:extLst>
              </a:tr>
              <a:tr h="271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подготовки к экзаменам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  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34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626033"/>
                  </a:ext>
                </a:extLst>
              </a:tr>
              <a:tr h="1931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сетевого взаимодействия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4782970"/>
                  </a:ext>
                </a:extLst>
              </a:tr>
              <a:tr h="258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интересных встреч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Кацун</a:t>
                      </a: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О.Ю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По расписанию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5410185"/>
                  </a:ext>
                </a:extLst>
              </a:tr>
              <a:tr h="1931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Несистемные внеурочные занятия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2177941"/>
                  </a:ext>
                </a:extLst>
              </a:tr>
              <a:tr h="1931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сетевого взаимодействия</a:t>
                      </a: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1" u="non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экскурссии</a:t>
                      </a: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базе  МБУК «Краеведческий музей»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3804819"/>
                  </a:ext>
                </a:extLst>
              </a:tr>
              <a:tr h="301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«Бьют часы на старой башне»</a:t>
                      </a: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u="none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11082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u="non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Gaudeamus</a:t>
                      </a: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(про женскую гимназию и мужское реальное училище)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 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6821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«Экологический  квест»</a:t>
                      </a: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772263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7CDC258-97A4-4A46-8E8D-BED1F123A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18455"/>
              </p:ext>
            </p:extLst>
          </p:nvPr>
        </p:nvGraphicFramePr>
        <p:xfrm>
          <a:off x="0" y="3501008"/>
          <a:ext cx="9144000" cy="2808313"/>
        </p:xfrm>
        <a:graphic>
          <a:graphicData uri="http://schemas.openxmlformats.org/drawingml/2006/table">
            <a:tbl>
              <a:tblPr firstRow="1" firstCol="1" bandRow="1"/>
              <a:tblGrid>
                <a:gridCol w="3267690">
                  <a:extLst>
                    <a:ext uri="{9D8B030D-6E8A-4147-A177-3AD203B41FA5}">
                      <a16:colId xmlns="" xmlns:a16="http://schemas.microsoft.com/office/drawing/2014/main" val="624288600"/>
                    </a:ext>
                  </a:extLst>
                </a:gridCol>
                <a:gridCol w="2672462">
                  <a:extLst>
                    <a:ext uri="{9D8B030D-6E8A-4147-A177-3AD203B41FA5}">
                      <a16:colId xmlns="" xmlns:a16="http://schemas.microsoft.com/office/drawing/2014/main" val="2531295598"/>
                    </a:ext>
                  </a:extLst>
                </a:gridCol>
                <a:gridCol w="1116028">
                  <a:extLst>
                    <a:ext uri="{9D8B030D-6E8A-4147-A177-3AD203B41FA5}">
                      <a16:colId xmlns="" xmlns:a16="http://schemas.microsoft.com/office/drawing/2014/main" val="388144835"/>
                    </a:ext>
                  </a:extLst>
                </a:gridCol>
                <a:gridCol w="2087820">
                  <a:extLst>
                    <a:ext uri="{9D8B030D-6E8A-4147-A177-3AD203B41FA5}">
                      <a16:colId xmlns="" xmlns:a16="http://schemas.microsoft.com/office/drawing/2014/main" val="1281107585"/>
                    </a:ext>
                  </a:extLst>
                </a:gridCol>
              </a:tblGrid>
              <a:tr h="391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Бузулукский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бор»</a:t>
                      </a: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5267901"/>
                  </a:ext>
                </a:extLst>
              </a:tr>
              <a:tr h="4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«Тайна за семью печатями»</a:t>
                      </a: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192942"/>
                  </a:ext>
                </a:extLst>
              </a:tr>
              <a:tr h="4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«Этот загадочный космос»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6969267"/>
                  </a:ext>
                </a:extLst>
              </a:tr>
              <a:tr h="402836"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«Удивительное рядом»  </a:t>
                      </a: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013572"/>
                  </a:ext>
                </a:extLst>
              </a:tr>
              <a:tr h="4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«Битва за Москву»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9751504"/>
                  </a:ext>
                </a:extLst>
              </a:tr>
              <a:tr h="4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 Мамаевом кургане тишина»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руководители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2286374"/>
                  </a:ext>
                </a:extLst>
              </a:tr>
              <a:tr h="4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«Герой двух народов» (Отакар Ярош)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руководители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56" marR="46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292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17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4CB39B99-A6C2-4C7B-98BA-A6564B9DA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000264"/>
              </p:ext>
            </p:extLst>
          </p:nvPr>
        </p:nvGraphicFramePr>
        <p:xfrm>
          <a:off x="-15720" y="188640"/>
          <a:ext cx="9159720" cy="5904656"/>
        </p:xfrm>
        <a:graphic>
          <a:graphicData uri="http://schemas.openxmlformats.org/drawingml/2006/table">
            <a:tbl>
              <a:tblPr firstRow="1" firstCol="1" bandRow="1"/>
              <a:tblGrid>
                <a:gridCol w="3273307">
                  <a:extLst>
                    <a:ext uri="{9D8B030D-6E8A-4147-A177-3AD203B41FA5}">
                      <a16:colId xmlns="" xmlns:a16="http://schemas.microsoft.com/office/drawing/2014/main" val="1325499016"/>
                    </a:ext>
                  </a:extLst>
                </a:gridCol>
                <a:gridCol w="1963061">
                  <a:extLst>
                    <a:ext uri="{9D8B030D-6E8A-4147-A177-3AD203B41FA5}">
                      <a16:colId xmlns="" xmlns:a16="http://schemas.microsoft.com/office/drawing/2014/main" val="4032996296"/>
                    </a:ext>
                  </a:extLst>
                </a:gridCol>
                <a:gridCol w="1831944">
                  <a:extLst>
                    <a:ext uri="{9D8B030D-6E8A-4147-A177-3AD203B41FA5}">
                      <a16:colId xmlns="" xmlns:a16="http://schemas.microsoft.com/office/drawing/2014/main" val="318017359"/>
                    </a:ext>
                  </a:extLst>
                </a:gridCol>
                <a:gridCol w="2091408">
                  <a:extLst>
                    <a:ext uri="{9D8B030D-6E8A-4147-A177-3AD203B41FA5}">
                      <a16:colId xmlns="" xmlns:a16="http://schemas.microsoft.com/office/drawing/2014/main" val="1948034763"/>
                    </a:ext>
                  </a:extLst>
                </a:gridCol>
              </a:tblGrid>
              <a:tr h="145699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119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Литературные, исторические экскурсии, организуемые учителями и родителями школьников в другие города или села для углубленного изучения биографий проживавших здесь российских поэтов, писателей, учёных.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0401751"/>
                  </a:ext>
                </a:extLst>
              </a:tr>
              <a:tr h="73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1190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«Усадьба С.Т. Аксакова»                            (с Аксаково)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6410249"/>
                  </a:ext>
                </a:extLst>
              </a:tr>
              <a:tr h="1001727"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«История храма Смоленской иконы Божией Матери»  (с.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Державино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3389446"/>
                  </a:ext>
                </a:extLst>
              </a:tr>
              <a:tr h="1001727"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«Музей В. Высоцкого»                (с. Воронцовка).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3125496"/>
                  </a:ext>
                </a:extLst>
              </a:tr>
              <a:tr h="1706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1190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 родине Н.М. Карамзина»                 (с.Преображенка).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класса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774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21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4043EAD-E6E5-4D73-B8B6-56C52CE02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54497"/>
              </p:ext>
            </p:extLst>
          </p:nvPr>
        </p:nvGraphicFramePr>
        <p:xfrm>
          <a:off x="0" y="0"/>
          <a:ext cx="9144000" cy="6703222"/>
        </p:xfrm>
        <a:graphic>
          <a:graphicData uri="http://schemas.openxmlformats.org/drawingml/2006/table">
            <a:tbl>
              <a:tblPr firstRow="1" firstCol="1" bandRow="1"/>
              <a:tblGrid>
                <a:gridCol w="3267689">
                  <a:extLst>
                    <a:ext uri="{9D8B030D-6E8A-4147-A177-3AD203B41FA5}">
                      <a16:colId xmlns="" xmlns:a16="http://schemas.microsoft.com/office/drawing/2014/main" val="2001588920"/>
                    </a:ext>
                  </a:extLst>
                </a:gridCol>
                <a:gridCol w="1959692">
                  <a:extLst>
                    <a:ext uri="{9D8B030D-6E8A-4147-A177-3AD203B41FA5}">
                      <a16:colId xmlns="" xmlns:a16="http://schemas.microsoft.com/office/drawing/2014/main" val="284167868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828390436"/>
                    </a:ext>
                  </a:extLst>
                </a:gridCol>
                <a:gridCol w="2087819">
                  <a:extLst>
                    <a:ext uri="{9D8B030D-6E8A-4147-A177-3AD203B41FA5}">
                      <a16:colId xmlns="" xmlns:a16="http://schemas.microsoft.com/office/drawing/2014/main" val="212308259"/>
                    </a:ext>
                  </a:extLst>
                </a:gridCol>
              </a:tblGrid>
              <a:tr h="654332">
                <a:tc gridSpan="4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6867794"/>
                  </a:ext>
                </a:extLst>
              </a:tr>
              <a:tr h="280428">
                <a:tc gridSpan="4"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Внеурочные занятия по предметам школьной программы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8038286"/>
                  </a:ext>
                </a:extLst>
              </a:tr>
              <a:tr h="30214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реализации технологического профиля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4807252"/>
                  </a:ext>
                </a:extLst>
              </a:tr>
              <a:tr h="33592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Системные внеурочные занятия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8247578"/>
                  </a:ext>
                </a:extLst>
              </a:tr>
              <a:tr h="624634">
                <a:tc>
                  <a:txBody>
                    <a:bodyPr/>
                    <a:lstStyle/>
                    <a:p>
                      <a:pPr marL="6350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уравнений и неравенств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Еженедельно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7353991"/>
                  </a:ext>
                </a:extLst>
              </a:tr>
              <a:tr h="526974">
                <a:tc>
                  <a:txBody>
                    <a:bodyPr/>
                    <a:lstStyle/>
                    <a:p>
                      <a:pPr marL="6350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 по информатике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Еженедельно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2283885"/>
                  </a:ext>
                </a:extLst>
              </a:tr>
              <a:tr h="30214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реализации социально- экономического профиля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6674676"/>
                  </a:ext>
                </a:extLst>
              </a:tr>
              <a:tr h="555307">
                <a:tc>
                  <a:txBody>
                    <a:bodyPr/>
                    <a:lstStyle/>
                    <a:p>
                      <a:pPr marL="635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«Практическое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1672143"/>
                  </a:ext>
                </a:extLst>
              </a:tr>
              <a:tr h="30214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рамках сетевого  взаимодействия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2341180"/>
                  </a:ext>
                </a:extLst>
              </a:tr>
              <a:tr h="925521">
                <a:tc>
                  <a:txBody>
                    <a:bodyPr/>
                    <a:lstStyle/>
                    <a:p>
                      <a:pPr marL="635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предпринимательства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дополнительного 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5604140"/>
                  </a:ext>
                </a:extLst>
              </a:tr>
              <a:tr h="30214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реализации естественно-научного профиля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8870969"/>
                  </a:ext>
                </a:extLst>
              </a:tr>
              <a:tr h="30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 «Естественные науки»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Шаруда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Н.К.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расписанию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967360"/>
                  </a:ext>
                </a:extLst>
              </a:tr>
              <a:tr h="30214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реализации всех профилей 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9075376"/>
                  </a:ext>
                </a:extLst>
              </a:tr>
              <a:tr h="953381">
                <a:tc>
                  <a:txBody>
                    <a:bodyPr/>
                    <a:lstStyle/>
                    <a:p>
                      <a:pPr marL="635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проект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144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34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5F11C459-59C4-4DDE-A411-9D985CA1B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22442"/>
              </p:ext>
            </p:extLst>
          </p:nvPr>
        </p:nvGraphicFramePr>
        <p:xfrm>
          <a:off x="0" y="1"/>
          <a:ext cx="9144000" cy="6950328"/>
        </p:xfrm>
        <a:graphic>
          <a:graphicData uri="http://schemas.openxmlformats.org/drawingml/2006/table">
            <a:tbl>
              <a:tblPr firstRow="1" firstCol="1" bandRow="1"/>
              <a:tblGrid>
                <a:gridCol w="3267689">
                  <a:extLst>
                    <a:ext uri="{9D8B030D-6E8A-4147-A177-3AD203B41FA5}">
                      <a16:colId xmlns="" xmlns:a16="http://schemas.microsoft.com/office/drawing/2014/main" val="142591623"/>
                    </a:ext>
                  </a:extLst>
                </a:gridCol>
                <a:gridCol w="1959692">
                  <a:extLst>
                    <a:ext uri="{9D8B030D-6E8A-4147-A177-3AD203B41FA5}">
                      <a16:colId xmlns="" xmlns:a16="http://schemas.microsoft.com/office/drawing/2014/main" val="2815468899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94253757"/>
                    </a:ext>
                  </a:extLst>
                </a:gridCol>
                <a:gridCol w="2087819">
                  <a:extLst>
                    <a:ext uri="{9D8B030D-6E8A-4147-A177-3AD203B41FA5}">
                      <a16:colId xmlns="" xmlns:a16="http://schemas.microsoft.com/office/drawing/2014/main" val="95272993"/>
                    </a:ext>
                  </a:extLst>
                </a:gridCol>
              </a:tblGrid>
              <a:tr h="32829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Несистемные внеурочные занятия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033924"/>
                  </a:ext>
                </a:extLst>
              </a:tr>
              <a:tr h="67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Олимпиадное движение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 предметники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 школы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9181400"/>
                  </a:ext>
                </a:extLst>
              </a:tr>
              <a:tr h="67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недели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 предметники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 школы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2424234"/>
                  </a:ext>
                </a:extLst>
              </a:tr>
              <a:tr h="609402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День знаний                   «Ура! Мы снова в школу».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765304"/>
                  </a:ext>
                </a:extLst>
              </a:tr>
              <a:tr h="914104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Поэтический конкурс                                  «Мое любимое стихотворение А.С. Пушкина».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7142573"/>
                  </a:ext>
                </a:extLst>
              </a:tr>
              <a:tr h="609402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Пушкина </a:t>
                      </a: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«В союзе звуков, чувств и дум…»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874719"/>
                  </a:ext>
                </a:extLst>
              </a:tr>
              <a:tr h="910294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поэзии  «Читаем Пушкина»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3225137"/>
                  </a:ext>
                </a:extLst>
              </a:tr>
              <a:tr h="609402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Лестница « Успеха»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8448645"/>
                  </a:ext>
                </a:extLst>
              </a:tr>
              <a:tr h="910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дублера- учителя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292263"/>
                  </a:ext>
                </a:extLst>
              </a:tr>
              <a:tr h="609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«Звездный Олимп»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2641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10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5760" y="1196752"/>
            <a:ext cx="8838728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 </a:t>
            </a:r>
            <a:r>
              <a:rPr lang="ru-RU" sz="1600" b="1" dirty="0"/>
              <a:t>Федеральный Закон от 29.12.2012 № 273-ФЗ «Об образовании в Российской Федерации»;</a:t>
            </a:r>
          </a:p>
          <a:p>
            <a:r>
              <a:rPr lang="ru-RU" sz="1600" b="1" dirty="0"/>
              <a:t>-Федеральный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2012г. N 413, с изм. 2014г., 2015г., 29 июня 2017г.;</a:t>
            </a:r>
          </a:p>
          <a:p>
            <a:r>
              <a:rPr lang="ru-RU" sz="1600" b="1" dirty="0"/>
              <a:t>-Постановления Главного государственного санитарного врача Российской Федерации от 24.11.2015 г. N81 «О внесении изменений № 3 в СанПиН 2.4.2.2821-10«Санитарно-эпидемиологические требования к условиям и организации обучения в общеобразовательных учреждениях» (зарегистрировано Минюстом России 18 декабря 2015 г., регистрационный N 40154);</a:t>
            </a:r>
          </a:p>
          <a:p>
            <a:r>
              <a:rPr lang="ru-RU" sz="1600" b="1" dirty="0"/>
              <a:t>--Примерной  основной  образовательной  программой  среднего  общего  образования (далее ПООП СОО);                                                                                                                                                                            -</a:t>
            </a:r>
            <a:r>
              <a:rPr lang="ru-RU" sz="1600" b="1" dirty="0">
                <a:solidFill>
                  <a:schemeClr val="bg1"/>
                </a:solidFill>
              </a:rPr>
              <a:t>Приказ Министерства образования и науки РФ от 17 мая 2012 г. N 413 "Об утверждении федерального государственного образовательного стандарта среднего общего образования"                              (с изменениями и дополнениями  </a:t>
            </a:r>
            <a:r>
              <a:rPr lang="ru-RU" sz="1400" b="1" u="sng" dirty="0">
                <a:solidFill>
                  <a:schemeClr val="bg1"/>
                </a:solidFill>
                <a:hlinkClick r:id="rId2"/>
              </a:rPr>
              <a:t>от 29.12.2014 N 1645</a:t>
            </a:r>
            <a:r>
              <a:rPr lang="ru-RU" sz="1400" b="1" dirty="0">
                <a:solidFill>
                  <a:schemeClr val="bg1"/>
                </a:solidFill>
              </a:rPr>
              <a:t>, </a:t>
            </a:r>
            <a:r>
              <a:rPr lang="ru-RU" sz="1400" b="1" u="sng" dirty="0">
                <a:solidFill>
                  <a:schemeClr val="bg1"/>
                </a:solidFill>
                <a:hlinkClick r:id="rId3"/>
              </a:rPr>
              <a:t>от 31.12.2015 N 1578</a:t>
            </a:r>
            <a:r>
              <a:rPr lang="ru-RU" sz="1400" b="1" dirty="0">
                <a:solidFill>
                  <a:schemeClr val="bg1"/>
                </a:solidFill>
              </a:rPr>
              <a:t>, </a:t>
            </a:r>
            <a:r>
              <a:rPr lang="ru-RU" sz="1400" b="1" u="sng" dirty="0">
                <a:solidFill>
                  <a:schemeClr val="bg1"/>
                </a:solidFill>
                <a:hlinkClick r:id="rId4"/>
              </a:rPr>
              <a:t>от 29.06.2017 N 613</a:t>
            </a:r>
            <a:r>
              <a:rPr lang="ru-RU" sz="1400" b="1" dirty="0">
                <a:solidFill>
                  <a:schemeClr val="bg1"/>
                </a:solidFill>
              </a:rPr>
              <a:t>);</a:t>
            </a:r>
          </a:p>
          <a:p>
            <a:r>
              <a:rPr lang="ru-RU" sz="1600" b="1" dirty="0"/>
              <a:t>- Распоряжения Правительства РФ от 29.05.2015 № 996-р «Стратегия развития воспитания в Российской Федерации на период до 2025 года»;</a:t>
            </a:r>
          </a:p>
          <a:p>
            <a:r>
              <a:rPr lang="ru-RU" sz="1600" b="1" dirty="0"/>
              <a:t>- Методические рекомендации </a:t>
            </a:r>
            <a:r>
              <a:rPr lang="ru-RU" sz="1600" b="1" dirty="0" err="1"/>
              <a:t>Минобрнауки</a:t>
            </a:r>
            <a:r>
              <a:rPr lang="ru-RU" sz="1600" b="1" dirty="0"/>
              <a:t> от 18 августа 2017 г. N 09-1672 "О внеурочной деятельности». </a:t>
            </a:r>
          </a:p>
          <a:p>
            <a:r>
              <a:rPr lang="ru-RU" sz="1600" b="1" dirty="0"/>
              <a:t>- Письмо Министерства просвещения РФ от 5 сентября 2018 г. N 03-ПГ-МП-42216 «Об участии учеников муниципальных и государственных школ РФ во внеурочной деятельности».</a:t>
            </a:r>
          </a:p>
          <a:p>
            <a:r>
              <a:rPr lang="ru-RU" sz="1400" b="1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4624"/>
            <a:ext cx="7632848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Нормативно-правовая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217159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B52AF0B-8F4C-407E-A897-9C363A451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38194"/>
              </p:ext>
            </p:extLst>
          </p:nvPr>
        </p:nvGraphicFramePr>
        <p:xfrm>
          <a:off x="107504" y="116632"/>
          <a:ext cx="9144000" cy="6336704"/>
        </p:xfrm>
        <a:graphic>
          <a:graphicData uri="http://schemas.openxmlformats.org/drawingml/2006/table">
            <a:tbl>
              <a:tblPr firstRow="1" firstCol="1" bandRow="1"/>
              <a:tblGrid>
                <a:gridCol w="3267689">
                  <a:extLst>
                    <a:ext uri="{9D8B030D-6E8A-4147-A177-3AD203B41FA5}">
                      <a16:colId xmlns="" xmlns:a16="http://schemas.microsoft.com/office/drawing/2014/main" val="3210179763"/>
                    </a:ext>
                  </a:extLst>
                </a:gridCol>
                <a:gridCol w="1959692">
                  <a:extLst>
                    <a:ext uri="{9D8B030D-6E8A-4147-A177-3AD203B41FA5}">
                      <a16:colId xmlns="" xmlns:a16="http://schemas.microsoft.com/office/drawing/2014/main" val="1931852214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628759592"/>
                    </a:ext>
                  </a:extLst>
                </a:gridCol>
                <a:gridCol w="2087819">
                  <a:extLst>
                    <a:ext uri="{9D8B030D-6E8A-4147-A177-3AD203B41FA5}">
                      <a16:colId xmlns="" xmlns:a16="http://schemas.microsoft.com/office/drawing/2014/main" val="3971840901"/>
                    </a:ext>
                  </a:extLst>
                </a:gridCol>
              </a:tblGrid>
              <a:tr h="105407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 нравственное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5686073"/>
                  </a:ext>
                </a:extLst>
              </a:tr>
              <a:tr h="109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 гражданско- патриотического воспитания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 Патриот  Отечества»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4086221"/>
                  </a:ext>
                </a:extLst>
              </a:tr>
              <a:tr h="34403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общешкольные дела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5698157"/>
                  </a:ext>
                </a:extLst>
              </a:tr>
              <a:tr h="63861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фестиваль искусств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5918102"/>
                  </a:ext>
                </a:extLst>
              </a:tr>
              <a:tr h="970205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День родной школы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191884"/>
                  </a:ext>
                </a:extLst>
              </a:tr>
              <a:tr h="1277230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памяти Сергея Сергеева,  Сергея Мельникова, исполнявших служебный долг за пределами Отечества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1201867"/>
                  </a:ext>
                </a:extLst>
              </a:tr>
              <a:tr h="957922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Фестиваль военной песни «Сквозь года звенит Победа»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980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238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63EF12F0-CB64-43F4-8373-95EC566D6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44761"/>
              </p:ext>
            </p:extLst>
          </p:nvPr>
        </p:nvGraphicFramePr>
        <p:xfrm>
          <a:off x="0" y="0"/>
          <a:ext cx="9144000" cy="6890126"/>
        </p:xfrm>
        <a:graphic>
          <a:graphicData uri="http://schemas.openxmlformats.org/drawingml/2006/table">
            <a:tbl>
              <a:tblPr firstRow="1" firstCol="1" bandRow="1"/>
              <a:tblGrid>
                <a:gridCol w="3267689">
                  <a:extLst>
                    <a:ext uri="{9D8B030D-6E8A-4147-A177-3AD203B41FA5}">
                      <a16:colId xmlns="" xmlns:a16="http://schemas.microsoft.com/office/drawing/2014/main" val="510214284"/>
                    </a:ext>
                  </a:extLst>
                </a:gridCol>
                <a:gridCol w="1959692">
                  <a:extLst>
                    <a:ext uri="{9D8B030D-6E8A-4147-A177-3AD203B41FA5}">
                      <a16:colId xmlns="" xmlns:a16="http://schemas.microsoft.com/office/drawing/2014/main" val="3975432716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607028303"/>
                    </a:ext>
                  </a:extLst>
                </a:gridCol>
                <a:gridCol w="2087819">
                  <a:extLst>
                    <a:ext uri="{9D8B030D-6E8A-4147-A177-3AD203B41FA5}">
                      <a16:colId xmlns="" xmlns:a16="http://schemas.microsoft.com/office/drawing/2014/main" val="590309222"/>
                    </a:ext>
                  </a:extLst>
                </a:gridCol>
              </a:tblGrid>
              <a:tr h="3303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Несистемные внеурочные занятия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0471283"/>
                  </a:ext>
                </a:extLst>
              </a:tr>
              <a:tr h="568172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«Голубь мира»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6164031"/>
                  </a:ext>
                </a:extLst>
              </a:tr>
              <a:tr h="566092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Митинг «День памяти жертв Беслана»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1151326"/>
                  </a:ext>
                </a:extLst>
              </a:tr>
              <a:tr h="644901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«Без матерей таких не мыслима Россия»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</a:t>
                      </a: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8299534"/>
                  </a:ext>
                </a:extLst>
              </a:tr>
              <a:tr h="852258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Благотворительная                                         акция «Рождественский подарок»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4250770"/>
                  </a:ext>
                </a:extLst>
              </a:tr>
              <a:tr h="568172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Гагаринский урок 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444656"/>
                  </a:ext>
                </a:extLst>
              </a:tr>
              <a:tr h="568172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поэзии  «Читаем Пушкина»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169569"/>
                  </a:ext>
                </a:extLst>
              </a:tr>
              <a:tr h="859481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Акция «И снова май, цветы, салют и слезы»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1199016"/>
                  </a:ext>
                </a:extLst>
              </a:tr>
              <a:tr h="632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 «Георгиевская ленточка», « Свеча Памяти»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 </a:t>
                      </a:r>
                      <a:endParaRPr lang="ru-RU" sz="1800" u="none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3183757"/>
                  </a:ext>
                </a:extLst>
              </a:tr>
              <a:tr h="959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 «Зажги звезду памяти» (уход за могилами участников ВОВ)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                    руководители</a:t>
                      </a:r>
                      <a:endParaRPr lang="ru-RU" sz="180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IV-V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6736778"/>
                  </a:ext>
                </a:extLst>
              </a:tr>
              <a:tr h="306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«Аллея Победы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Вожатая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+mn-lt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267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123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98D1368-4542-4742-9AF8-AC9BA7981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10982"/>
              </p:ext>
            </p:extLst>
          </p:nvPr>
        </p:nvGraphicFramePr>
        <p:xfrm>
          <a:off x="0" y="0"/>
          <a:ext cx="9144000" cy="7120214"/>
        </p:xfrm>
        <a:graphic>
          <a:graphicData uri="http://schemas.openxmlformats.org/drawingml/2006/table">
            <a:tbl>
              <a:tblPr firstRow="1" firstCol="1" bandRow="1"/>
              <a:tblGrid>
                <a:gridCol w="3131840">
                  <a:extLst>
                    <a:ext uri="{9D8B030D-6E8A-4147-A177-3AD203B41FA5}">
                      <a16:colId xmlns="" xmlns:a16="http://schemas.microsoft.com/office/drawing/2014/main" val="2385220985"/>
                    </a:ext>
                  </a:extLst>
                </a:gridCol>
                <a:gridCol w="135849"/>
                <a:gridCol w="3104511">
                  <a:extLst>
                    <a:ext uri="{9D8B030D-6E8A-4147-A177-3AD203B41FA5}">
                      <a16:colId xmlns="" xmlns:a16="http://schemas.microsoft.com/office/drawing/2014/main" val="1204548941"/>
                    </a:ext>
                  </a:extLst>
                </a:gridCol>
                <a:gridCol w="683981"/>
                <a:gridCol w="2087819">
                  <a:extLst>
                    <a:ext uri="{9D8B030D-6E8A-4147-A177-3AD203B41FA5}">
                      <a16:colId xmlns="" xmlns:a16="http://schemas.microsoft.com/office/drawing/2014/main" val="382364085"/>
                    </a:ext>
                  </a:extLst>
                </a:gridCol>
              </a:tblGrid>
              <a:tr h="3478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2371345"/>
                  </a:ext>
                </a:extLst>
              </a:tr>
              <a:tr h="29821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Системные внеурочные занятия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811861"/>
                  </a:ext>
                </a:extLst>
              </a:tr>
              <a:tr h="3152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Юный конструктор          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Татаров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В.С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0715642"/>
                  </a:ext>
                </a:extLst>
              </a:tr>
              <a:tr h="29821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Несистемные внеурочные занятия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5083142"/>
                  </a:ext>
                </a:extLst>
              </a:tr>
              <a:tr h="553560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«Посвящение в ученики Роснефть-класса».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Заместитель   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директора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.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3060237"/>
                  </a:ext>
                </a:extLst>
              </a:tr>
              <a:tr h="1107121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Посвящение в ученики естественно-научного профиля  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Заместитель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директора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.                      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0746347"/>
                  </a:ext>
                </a:extLst>
              </a:tr>
              <a:tr h="1107121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Посвящение в ученики  социально- экономического  профиля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Заместитель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директора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.         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237498"/>
                  </a:ext>
                </a:extLst>
              </a:tr>
              <a:tr h="55356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Экскурсии  на предприятия,             где     работают родители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     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плану В.Р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0536653"/>
                  </a:ext>
                </a:extLst>
              </a:tr>
              <a:tr h="553560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«Встречи с интересными людьми»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3759560"/>
                  </a:ext>
                </a:extLst>
              </a:tr>
              <a:tr h="553560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Проект «Моя будущая профессия».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1427897"/>
                  </a:ext>
                </a:extLst>
              </a:tr>
              <a:tr h="61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«Человек и                   профессия»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XI-I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4195181"/>
                  </a:ext>
                </a:extLst>
              </a:tr>
              <a:tr h="553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Деловая игра «Мой выбор»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Куратор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ПАО«Оренбургнефть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794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41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F4FFECED-2B5F-4BB2-B330-0379755AF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8804"/>
              </p:ext>
            </p:extLst>
          </p:nvPr>
        </p:nvGraphicFramePr>
        <p:xfrm>
          <a:off x="23008" y="432048"/>
          <a:ext cx="9085496" cy="6124971"/>
        </p:xfrm>
        <a:graphic>
          <a:graphicData uri="http://schemas.openxmlformats.org/drawingml/2006/table">
            <a:tbl>
              <a:tblPr firstRow="1" firstCol="1" bandRow="1"/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11348024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1167033917"/>
                    </a:ext>
                  </a:extLst>
                </a:gridCol>
                <a:gridCol w="575461">
                  <a:extLst>
                    <a:ext uri="{9D8B030D-6E8A-4147-A177-3AD203B41FA5}">
                      <a16:colId xmlns="" xmlns:a16="http://schemas.microsoft.com/office/drawing/2014/main" val="594971469"/>
                    </a:ext>
                  </a:extLst>
                </a:gridCol>
                <a:gridCol w="2029315">
                  <a:extLst>
                    <a:ext uri="{9D8B030D-6E8A-4147-A177-3AD203B41FA5}">
                      <a16:colId xmlns="" xmlns:a16="http://schemas.microsoft.com/office/drawing/2014/main" val="1047873241"/>
                    </a:ext>
                  </a:extLst>
                </a:gridCol>
              </a:tblGrid>
              <a:tr h="515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Аукцион профессий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4939773"/>
                  </a:ext>
                </a:extLst>
              </a:tr>
              <a:tr h="585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открытых дверей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  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 года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8099958"/>
                  </a:ext>
                </a:extLst>
              </a:tr>
              <a:tr h="585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Лестница успеха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Куратор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ПАО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Оренбургнефть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7401829"/>
                  </a:ext>
                </a:extLst>
              </a:tr>
              <a:tr h="926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КВН  по  профориентации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Я  б в нефтяники пошел…»,                             « Я бы в медики пошёл»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Куратор ПАО «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Оренбургнефть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руководитель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417330"/>
                  </a:ext>
                </a:extLst>
              </a:tr>
              <a:tr h="652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Круглый стол «Планирование профессионального будущего»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6444333"/>
                  </a:ext>
                </a:extLst>
              </a:tr>
              <a:tr h="87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открытых дверей в ПАО                « Оренбургнефть»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Куратор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ПАО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Оренбургнефть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 Роснефть-класса 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657113"/>
                  </a:ext>
                </a:extLst>
              </a:tr>
              <a:tr h="87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Профориентационный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тренинг   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Профи».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Куратор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ПАО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Оренбургнефть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 Роснефть-класса 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132152"/>
                  </a:ext>
                </a:extLst>
              </a:tr>
              <a:tr h="652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Профдиагностика « За собой».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Куратор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ПАО «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Оренбургнефть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 Роснефть-класса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3264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7522" y="0"/>
            <a:ext cx="91450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Несистемные внеурочные занятия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9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021D67C-303E-4D96-B015-613E010FE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33370"/>
              </p:ext>
            </p:extLst>
          </p:nvPr>
        </p:nvGraphicFramePr>
        <p:xfrm>
          <a:off x="-1947" y="476672"/>
          <a:ext cx="9145947" cy="6130302"/>
        </p:xfrm>
        <a:graphic>
          <a:graphicData uri="http://schemas.openxmlformats.org/drawingml/2006/table">
            <a:tbl>
              <a:tblPr firstRow="1" firstCol="1" bandRow="1"/>
              <a:tblGrid>
                <a:gridCol w="3306555">
                  <a:extLst>
                    <a:ext uri="{9D8B030D-6E8A-4147-A177-3AD203B41FA5}">
                      <a16:colId xmlns="" xmlns:a16="http://schemas.microsoft.com/office/drawing/2014/main" val="3593799576"/>
                    </a:ext>
                  </a:extLst>
                </a:gridCol>
                <a:gridCol w="1983001">
                  <a:extLst>
                    <a:ext uri="{9D8B030D-6E8A-4147-A177-3AD203B41FA5}">
                      <a16:colId xmlns="" xmlns:a16="http://schemas.microsoft.com/office/drawing/2014/main" val="917782234"/>
                    </a:ext>
                  </a:extLst>
                </a:gridCol>
                <a:gridCol w="1850552">
                  <a:extLst>
                    <a:ext uri="{9D8B030D-6E8A-4147-A177-3AD203B41FA5}">
                      <a16:colId xmlns="" xmlns:a16="http://schemas.microsoft.com/office/drawing/2014/main" val="867574749"/>
                    </a:ext>
                  </a:extLst>
                </a:gridCol>
                <a:gridCol w="2005839">
                  <a:extLst>
                    <a:ext uri="{9D8B030D-6E8A-4147-A177-3AD203B41FA5}">
                      <a16:colId xmlns="" xmlns:a16="http://schemas.microsoft.com/office/drawing/2014/main" val="3626941539"/>
                    </a:ext>
                  </a:extLst>
                </a:gridCol>
              </a:tblGrid>
              <a:tr h="90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Участие во Всероссийской многопрофильная инженерной олимпиаде   « Звезда».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                         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 Роснефть-класса 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975890"/>
                  </a:ext>
                </a:extLst>
              </a:tr>
              <a:tr h="77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«Роснефть-классов» в            корпоративных мероприятиях.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                         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 Роснефть-класса 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788526"/>
                  </a:ext>
                </a:extLst>
              </a:tr>
              <a:tr h="79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проекте «ШКОЛА – ВУЗ – ПРЕДПРИЯТИЕ»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                         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В.Р  Роснефть-класса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0294221"/>
                  </a:ext>
                </a:extLst>
              </a:tr>
              <a:tr h="756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«Роснефть зажигает звезды»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                         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750722"/>
                  </a:ext>
                </a:extLst>
              </a:tr>
              <a:tr h="58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Тренинги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«Успех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сии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354810"/>
                  </a:ext>
                </a:extLst>
              </a:tr>
              <a:tr h="756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«Опросник                     профориентации Вектор».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Чернышёва О.В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работы психолога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3605128"/>
                  </a:ext>
                </a:extLst>
              </a:tr>
              <a:tr h="114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Всероссийских открытых                                    уроков «Проектория».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Классный                          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 года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054166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6A36B0E2-7DAB-498B-901F-89DCCC2B6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77279"/>
              </p:ext>
            </p:extLst>
          </p:nvPr>
        </p:nvGraphicFramePr>
        <p:xfrm>
          <a:off x="-13648" y="0"/>
          <a:ext cx="9157647" cy="6907863"/>
        </p:xfrm>
        <a:graphic>
          <a:graphicData uri="http://schemas.openxmlformats.org/drawingml/2006/table">
            <a:tbl>
              <a:tblPr firstRow="1" firstCol="1" bandRow="1"/>
              <a:tblGrid>
                <a:gridCol w="3865568">
                  <a:extLst>
                    <a:ext uri="{9D8B030D-6E8A-4147-A177-3AD203B41FA5}">
                      <a16:colId xmlns="" xmlns:a16="http://schemas.microsoft.com/office/drawing/2014/main" val="3743160952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3405108397"/>
                    </a:ext>
                  </a:extLst>
                </a:gridCol>
                <a:gridCol w="1040905">
                  <a:extLst>
                    <a:ext uri="{9D8B030D-6E8A-4147-A177-3AD203B41FA5}">
                      <a16:colId xmlns="" xmlns:a16="http://schemas.microsoft.com/office/drawing/2014/main" val="476463909"/>
                    </a:ext>
                  </a:extLst>
                </a:gridCol>
                <a:gridCol w="2090934">
                  <a:extLst>
                    <a:ext uri="{9D8B030D-6E8A-4147-A177-3AD203B41FA5}">
                      <a16:colId xmlns="" xmlns:a16="http://schemas.microsoft.com/office/drawing/2014/main" val="1940326326"/>
                    </a:ext>
                  </a:extLst>
                </a:gridCol>
              </a:tblGrid>
              <a:tr h="47791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Волонтерское движение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(участие в акциях, операциях, значимых делах)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7514172"/>
                  </a:ext>
                </a:extLst>
              </a:tr>
              <a:tr h="858367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волонтера  (выход на улицы города с целью организации адресной помощи «Прими помощь»)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отряда.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  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XII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3267971"/>
                  </a:ext>
                </a:extLst>
              </a:tr>
              <a:tr h="979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 «Дом, в котором ты живешь»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(благоустройство школьного двора,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уборка во дворах ветеранов)</a:t>
                      </a: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 отряда.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  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IV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5203471"/>
                  </a:ext>
                </a:extLst>
              </a:tr>
              <a:tr h="1072959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Акция, посвященная Дню защиты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«Помоги детям из социально-незащищённых  семей»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 отряда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VI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2109370"/>
                  </a:ext>
                </a:extLst>
              </a:tr>
              <a:tr h="971476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волонтерской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 в ЛДП (лагерь дневного пребывания).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 отряда.</a:t>
                      </a:r>
                      <a:endParaRPr lang="ru-RU" sz="1600" u="non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  </a:t>
                      </a:r>
                      <a:endParaRPr lang="ru-RU" sz="1600" u="non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VI-VII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3506618"/>
                  </a:ext>
                </a:extLst>
              </a:tr>
              <a:tr h="971476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волонтерской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 в период  работы  летней детской площадки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Куратор  отряда.</a:t>
                      </a:r>
                      <a:endParaRPr lang="ru-RU" sz="1600" u="non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Командир отряда              </a:t>
                      </a:r>
                      <a:endParaRPr lang="ru-RU" sz="1600" u="non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VIII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588295"/>
                  </a:ext>
                </a:extLst>
              </a:tr>
              <a:tr h="1493570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Участие в проектах «Украсим класс своими руками», «Зелёное ожерелье»,                            « Самый чистый класс»,                     « Самый лучший класс», « «Лучшая цветочная клумба»  </a:t>
                      </a: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Классные  руководители                                    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№Е"/>
                          <a:cs typeface="Times New Roman" panose="02020603050405020304" pitchFamily="18" charset="0"/>
                        </a:rPr>
                        <a:t>в течение года по плану ВР школы </a:t>
                      </a:r>
                    </a:p>
                  </a:txBody>
                  <a:tcPr marL="55248" marR="55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365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65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2019-godu.ru/wp-content/uploads/2018/08/1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/>
          <a:stretch/>
        </p:blipFill>
        <p:spPr bwMode="auto">
          <a:xfrm>
            <a:off x="323527" y="87281"/>
            <a:ext cx="5161675" cy="2370683"/>
          </a:xfrm>
          <a:prstGeom prst="rect">
            <a:avLst/>
          </a:prstGeom>
          <a:noFill/>
          <a:ln w="63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0528" y="2661099"/>
            <a:ext cx="842493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«Если мы будем </a:t>
            </a:r>
          </a:p>
          <a:p>
            <a:pPr algn="ctr"/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учить сегодня так, как мы </a:t>
            </a:r>
          </a:p>
          <a:p>
            <a:pPr algn="ctr"/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учили вчера, </a:t>
            </a:r>
          </a:p>
          <a:p>
            <a:pPr algn="r"/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мы украдем у детей завтра»</a:t>
            </a:r>
            <a:b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4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Джон </a:t>
            </a:r>
            <a:r>
              <a:rPr lang="ru-RU" sz="4400" b="1" i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Дьюи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3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50206" cy="1412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Внеурочный план  ФГОС СОО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547664" y="1628800"/>
            <a:ext cx="6048672" cy="864096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СРОК ОСВОЕНИЯ  2 ГОДА</a:t>
            </a:r>
          </a:p>
        </p:txBody>
      </p:sp>
      <p:pic>
        <p:nvPicPr>
          <p:cNvPr id="4" name="Picture 10" descr="http://pngimg.com/uploads/student/student_PNG6254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-505" r="26888" b="505"/>
          <a:stretch/>
        </p:blipFill>
        <p:spPr bwMode="auto">
          <a:xfrm>
            <a:off x="6228184" y="2314245"/>
            <a:ext cx="1985936" cy="39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0" y="2204864"/>
            <a:ext cx="6228184" cy="3888433"/>
          </a:xfrm>
          <a:prstGeom prst="rightArrow">
            <a:avLst>
              <a:gd name="adj1" fmla="val 50000"/>
              <a:gd name="adj2" fmla="val 521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Цель внеурочной деятельности: обеспечение достижения обучающимся планируемых результатов освоения образовательной программы посредством воспитывающей среды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9428" y="6307019"/>
            <a:ext cx="5310884" cy="4843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Внеурочная деятельность до 700 часов                   за 2 года</a:t>
            </a:r>
          </a:p>
        </p:txBody>
      </p:sp>
    </p:spTree>
    <p:extLst>
      <p:ext uri="{BB962C8B-B14F-4D97-AF65-F5344CB8AC3E}">
        <p14:creationId xmlns:p14="http://schemas.microsoft.com/office/powerpoint/2010/main" val="238534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682" y="116632"/>
            <a:ext cx="8453790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Задачи                                        внеурочной деятельности: 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31032" y="1628800"/>
            <a:ext cx="8389440" cy="5040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-</a:t>
            </a:r>
            <a:r>
              <a:rPr lang="ru-RU" sz="2000" b="1" dirty="0"/>
              <a:t>организация общественно-полезной и досуговой деятельности обучающихся совместно с организациями дополнительного образования, учреждениями спорта и культуры города Бузулука,  семьями обучающихся;</a:t>
            </a:r>
          </a:p>
          <a:p>
            <a:r>
              <a:rPr lang="ru-RU" sz="2000" b="1" dirty="0"/>
              <a:t>-включение обучающихся в разностороннюю деятельность;</a:t>
            </a:r>
          </a:p>
          <a:p>
            <a:r>
              <a:rPr lang="ru-RU" sz="2000" b="1" dirty="0"/>
              <a:t>-формирование навыков позитивного коммуникативного общения; </a:t>
            </a:r>
          </a:p>
          <a:p>
            <a:r>
              <a:rPr lang="ru-RU" sz="2000" b="1" dirty="0"/>
              <a:t>-развитие навыков организации и осуществления сотрудничества с педагогами, сверстниками, родителями в решении общих задач;</a:t>
            </a:r>
          </a:p>
          <a:p>
            <a:r>
              <a:rPr lang="ru-RU" sz="2000" b="1" dirty="0"/>
              <a:t>-воспитание трудолюбия, целеустремленности и настойчивости в достижении результата, способности к преодолению трудностей. </a:t>
            </a:r>
          </a:p>
          <a:p>
            <a:r>
              <a:rPr lang="ru-RU" sz="2000" b="1" dirty="0"/>
              <a:t>-развитие позитивного отношения к базовым общественным ценностям (Человек, Семья, Отечество, Природа, Мир, Знания, Труд, Культура); </a:t>
            </a:r>
          </a:p>
          <a:p>
            <a:r>
              <a:rPr lang="ru-RU" sz="2000" b="1" dirty="0"/>
              <a:t>-формирование здорового образа жизни. </a:t>
            </a:r>
          </a:p>
          <a:p>
            <a:r>
              <a:rPr lang="ru-RU" sz="2000" b="1" dirty="0"/>
              <a:t> </a:t>
            </a:r>
          </a:p>
          <a:p>
            <a:r>
              <a:rPr lang="ru-RU" sz="2000" b="1" dirty="0"/>
              <a:t>   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126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136904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Принципы  внеурочной деятельности</a:t>
            </a:r>
            <a:r>
              <a:rPr lang="ru-RU" sz="2800" b="1" dirty="0"/>
              <a:t>: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045" y="3212976"/>
            <a:ext cx="3168352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Принцип креативности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212976"/>
            <a:ext cx="3168352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Принцип социальной значимости и успешности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42537" y="1036192"/>
            <a:ext cx="50405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500" y="5229200"/>
            <a:ext cx="3168352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Принцип вариативности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82" y="1412776"/>
            <a:ext cx="7056783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Принцип гуманистической направленности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59126" y="5229200"/>
            <a:ext cx="3169257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Принцип системности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2276128" y="2636912"/>
            <a:ext cx="50405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330838" y="2636912"/>
            <a:ext cx="473410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276128" y="4581128"/>
            <a:ext cx="504056" cy="576064"/>
          </a:xfrm>
          <a:prstGeom prst="downArrow">
            <a:avLst>
              <a:gd name="adj1" fmla="val 50000"/>
              <a:gd name="adj2" fmla="val 464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330838" y="4581128"/>
            <a:ext cx="473410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2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88640"/>
            <a:ext cx="2232248" cy="1440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Внеурочная деятельность по ФГОС (связь урочной и внеурочной деятельности)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0"/>
            <a:ext cx="6192688" cy="6926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Модель внеурочной деятельности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204864"/>
            <a:ext cx="3096344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Смешанная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216" y="1556792"/>
            <a:ext cx="2232248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Социальная деятельность: </a:t>
            </a:r>
          </a:p>
          <a:p>
            <a:r>
              <a:rPr lang="ru-RU" sz="1600" dirty="0"/>
              <a:t>- проекты,</a:t>
            </a:r>
          </a:p>
          <a:p>
            <a:r>
              <a:rPr lang="ru-RU" sz="1600" dirty="0"/>
              <a:t>- акции,</a:t>
            </a:r>
          </a:p>
          <a:p>
            <a:r>
              <a:rPr lang="ru-RU" sz="1600" dirty="0"/>
              <a:t>- концерты.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764704"/>
            <a:ext cx="2520280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Часть учебного плана: </a:t>
            </a:r>
          </a:p>
          <a:p>
            <a:pPr>
              <a:buFontTx/>
              <a:buChar char="-"/>
            </a:pPr>
            <a:r>
              <a:rPr lang="ru-RU" dirty="0"/>
              <a:t> спецкурсы,</a:t>
            </a:r>
          </a:p>
          <a:p>
            <a:pPr>
              <a:buFontTx/>
              <a:buChar char="-"/>
            </a:pPr>
            <a:r>
              <a:rPr lang="ru-RU" dirty="0"/>
              <a:t> проекты,</a:t>
            </a:r>
          </a:p>
          <a:p>
            <a:pPr>
              <a:buFontTx/>
              <a:buChar char="-"/>
            </a:pPr>
            <a:r>
              <a:rPr lang="ru-RU" dirty="0"/>
              <a:t> исследования.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2924944"/>
            <a:ext cx="3024336" cy="38164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Воспитательная деятельность ОО:</a:t>
            </a:r>
          </a:p>
          <a:p>
            <a:pPr algn="ctr">
              <a:buFontTx/>
              <a:buChar char="-"/>
            </a:pPr>
            <a:r>
              <a:rPr lang="ru-RU" dirty="0"/>
              <a:t> реализация планов воспитательной работы школы, класса,</a:t>
            </a:r>
          </a:p>
          <a:p>
            <a:pPr algn="ctr">
              <a:buFontTx/>
              <a:buChar char="-"/>
            </a:pPr>
            <a:r>
              <a:rPr lang="ru-RU" dirty="0"/>
              <a:t> школьные музеи,</a:t>
            </a:r>
          </a:p>
          <a:p>
            <a:pPr algn="ctr">
              <a:buFontTx/>
              <a:buChar char="-"/>
            </a:pPr>
            <a:r>
              <a:rPr lang="ru-RU" dirty="0"/>
              <a:t> информационный центр </a:t>
            </a:r>
          </a:p>
          <a:p>
            <a:pPr algn="ctr"/>
            <a:r>
              <a:rPr lang="ru-RU" dirty="0"/>
              <a:t>«Школьные новости», </a:t>
            </a:r>
          </a:p>
          <a:p>
            <a:pPr algn="ctr">
              <a:buFontTx/>
              <a:buChar char="-"/>
            </a:pPr>
            <a:r>
              <a:rPr lang="ru-RU" dirty="0"/>
              <a:t> ключевые общешкольные дела, </a:t>
            </a:r>
          </a:p>
          <a:p>
            <a:pPr algn="ctr">
              <a:buFontTx/>
              <a:buChar char="-"/>
            </a:pPr>
            <a:r>
              <a:rPr lang="ru-RU" dirty="0"/>
              <a:t> детские общественные объединения,</a:t>
            </a:r>
          </a:p>
          <a:p>
            <a:pPr algn="ctr">
              <a:buFontTx/>
              <a:buChar char="-"/>
            </a:pPr>
            <a:r>
              <a:rPr lang="ru-RU" dirty="0"/>
              <a:t>библиотека. </a:t>
            </a:r>
          </a:p>
          <a:p>
            <a:pPr algn="ctr">
              <a:buFontTx/>
              <a:buChar char="-"/>
            </a:pP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3789040"/>
            <a:ext cx="3024336" cy="2952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Классное руководство: </a:t>
            </a:r>
          </a:p>
          <a:p>
            <a:pPr algn="ctr"/>
            <a:r>
              <a:rPr lang="ru-RU" sz="1600" dirty="0"/>
              <a:t>(жизнедеятельность классных коллективов)</a:t>
            </a:r>
          </a:p>
          <a:p>
            <a:pPr algn="ctr">
              <a:buFontTx/>
              <a:buChar char="-"/>
            </a:pPr>
            <a:r>
              <a:rPr lang="ru-RU" sz="1600" dirty="0"/>
              <a:t> экскурсии,</a:t>
            </a:r>
          </a:p>
          <a:p>
            <a:pPr algn="ctr">
              <a:buFontTx/>
              <a:buChar char="-"/>
            </a:pPr>
            <a:r>
              <a:rPr lang="ru-RU" sz="1600" dirty="0"/>
              <a:t> классные часы,</a:t>
            </a:r>
          </a:p>
          <a:p>
            <a:pPr algn="ctr">
              <a:buFontTx/>
              <a:buChar char="-"/>
            </a:pPr>
            <a:r>
              <a:rPr lang="ru-RU" sz="1600" dirty="0"/>
              <a:t> диспуты,</a:t>
            </a:r>
          </a:p>
          <a:p>
            <a:pPr algn="ctr">
              <a:buFontTx/>
              <a:buChar char="-"/>
            </a:pPr>
            <a:r>
              <a:rPr lang="ru-RU" sz="1600" dirty="0"/>
              <a:t> игры,</a:t>
            </a:r>
          </a:p>
          <a:p>
            <a:pPr algn="ctr">
              <a:buFontTx/>
              <a:buChar char="-"/>
            </a:pPr>
            <a:r>
              <a:rPr lang="ru-RU" sz="1600" dirty="0"/>
              <a:t> круглые столы.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4437112"/>
            <a:ext cx="2376264" cy="1512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Учреждения культуры творчества и спорта. 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1547664" y="1700808"/>
            <a:ext cx="360040" cy="432048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3139038">
            <a:off x="3338634" y="1821688"/>
            <a:ext cx="360040" cy="5273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4680012" y="1160748"/>
            <a:ext cx="360040" cy="288032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6209388">
            <a:off x="4409324" y="1938201"/>
            <a:ext cx="360040" cy="2467031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8814098">
            <a:off x="3503649" y="3048102"/>
            <a:ext cx="360040" cy="1468728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1547664" y="3212976"/>
            <a:ext cx="360040" cy="50405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avatars.mds.yandex.net/get-pdb/1531580/68af62dc-5779-4c07-91cc-f807b9b29588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55" y="4437112"/>
            <a:ext cx="1660898" cy="12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school2taseevo.ru/vospitanie/metodich/Klasruk_vospita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5132"/>
            <a:ext cx="1548680" cy="12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avatars.mds.yandex.net/get-pdb/1906262/5c2af9d7-65bd-4e64-85f2-a7476235b5b7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8" y="5415506"/>
            <a:ext cx="1562256" cy="14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fablab45.ru/uploads/post/post_image/78/post_image-201511122234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1641152" cy="11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www.video-fon.com/images/service/000/000096/297-depositphotos_9063444_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8" y="3873510"/>
            <a:ext cx="1713720" cy="9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лево 11"/>
          <p:cNvSpPr/>
          <p:nvPr/>
        </p:nvSpPr>
        <p:spPr>
          <a:xfrm>
            <a:off x="1872208" y="1785131"/>
            <a:ext cx="4111332" cy="99579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Социальное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4320" y="541027"/>
            <a:ext cx="690990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 деятельности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1897850" y="3717032"/>
            <a:ext cx="4085690" cy="1008112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Общеинтеллектуальное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014980" y="4725144"/>
            <a:ext cx="4003829" cy="98102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Духовно- нравственное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050250" y="5706172"/>
            <a:ext cx="3933290" cy="891180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Общекультурное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167380" y="2708920"/>
            <a:ext cx="4003829" cy="100811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Спортивно-оздоровительное</a:t>
            </a:r>
          </a:p>
        </p:txBody>
      </p:sp>
    </p:spTree>
    <p:extLst>
      <p:ext uri="{BB962C8B-B14F-4D97-AF65-F5344CB8AC3E}">
        <p14:creationId xmlns:p14="http://schemas.microsoft.com/office/powerpoint/2010/main" val="226294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9D95164-816F-4EDB-A66B-4D084BF401AC}"/>
              </a:ext>
            </a:extLst>
          </p:cNvPr>
          <p:cNvSpPr/>
          <p:nvPr/>
        </p:nvSpPr>
        <p:spPr>
          <a:xfrm>
            <a:off x="863588" y="116632"/>
            <a:ext cx="7452828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Направление внеурочной деятельности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3D02BAF-7180-49D0-A530-9C25E9F82901}"/>
              </a:ext>
            </a:extLst>
          </p:cNvPr>
          <p:cNvSpPr/>
          <p:nvPr/>
        </p:nvSpPr>
        <p:spPr>
          <a:xfrm>
            <a:off x="107504" y="1484784"/>
            <a:ext cx="237626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5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</a:rPr>
              <a:t>Спортивно-</a:t>
            </a:r>
          </a:p>
          <a:p>
            <a:pPr marL="635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</a:rPr>
              <a:t>оздоровительное</a:t>
            </a:r>
            <a:endParaRPr lang="ru-RU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5DCBB8-9C91-4B2F-A4A5-249D80C3470C}"/>
              </a:ext>
            </a:extLst>
          </p:cNvPr>
          <p:cNvSpPr/>
          <p:nvPr/>
        </p:nvSpPr>
        <p:spPr>
          <a:xfrm>
            <a:off x="3059832" y="1340768"/>
            <a:ext cx="60841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">
              <a:lnSpc>
                <a:spcPts val="1205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Всесторонне гармоническое развитие личности</a:t>
            </a:r>
          </a:p>
          <a:p>
            <a:pPr marL="508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ребенка, формирование физически и психически здорового человека, формирование мотивации к сохранению  и укреплению здоровья.</a:t>
            </a:r>
            <a:endParaRPr lang="ru-RU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410F2CF4-EF85-4806-AD33-962D4D38BD78}"/>
              </a:ext>
            </a:extLst>
          </p:cNvPr>
          <p:cNvSpPr/>
          <p:nvPr/>
        </p:nvSpPr>
        <p:spPr>
          <a:xfrm>
            <a:off x="2555776" y="1664804"/>
            <a:ext cx="43204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0187611-6646-444B-B53F-98025BE04A8B}"/>
              </a:ext>
            </a:extLst>
          </p:cNvPr>
          <p:cNvSpPr/>
          <p:nvPr/>
        </p:nvSpPr>
        <p:spPr>
          <a:xfrm>
            <a:off x="107504" y="2718441"/>
            <a:ext cx="237626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Общекультурное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D53BEC4C-095B-4568-8708-E247143CD855}"/>
              </a:ext>
            </a:extLst>
          </p:cNvPr>
          <p:cNvSpPr/>
          <p:nvPr/>
        </p:nvSpPr>
        <p:spPr>
          <a:xfrm>
            <a:off x="2555776" y="2898461"/>
            <a:ext cx="43204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E0E2985D-6729-4DAC-A7A8-67A7FBCBF8C2}"/>
              </a:ext>
            </a:extLst>
          </p:cNvPr>
          <p:cNvSpPr/>
          <p:nvPr/>
        </p:nvSpPr>
        <p:spPr>
          <a:xfrm>
            <a:off x="2555347" y="6021052"/>
            <a:ext cx="43204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="" xmlns:a16="http://schemas.microsoft.com/office/drawing/2014/main" id="{A76F437C-0613-40D0-BD11-0C0FAEDAAD55}"/>
              </a:ext>
            </a:extLst>
          </p:cNvPr>
          <p:cNvSpPr/>
          <p:nvPr/>
        </p:nvSpPr>
        <p:spPr>
          <a:xfrm>
            <a:off x="2555776" y="4948851"/>
            <a:ext cx="43204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2E67E951-1A93-4774-A9C0-1395399B58A0}"/>
              </a:ext>
            </a:extLst>
          </p:cNvPr>
          <p:cNvSpPr/>
          <p:nvPr/>
        </p:nvSpPr>
        <p:spPr>
          <a:xfrm>
            <a:off x="2555776" y="3967923"/>
            <a:ext cx="43204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8C5C8A5-E251-4E44-9E81-A1F67623F249}"/>
              </a:ext>
            </a:extLst>
          </p:cNvPr>
          <p:cNvSpPr/>
          <p:nvPr/>
        </p:nvSpPr>
        <p:spPr>
          <a:xfrm>
            <a:off x="3059832" y="2640081"/>
            <a:ext cx="6084168" cy="1092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9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Развитие эмоциональной сферы ребенка, чувства</a:t>
            </a:r>
          </a:p>
          <a:p>
            <a:pPr marL="508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прекрасного, творческих способностей, формирование коммуникативной и общекультурной компетенций.</a:t>
            </a:r>
            <a:endParaRPr lang="ru-RU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12E2D52-88FA-45E4-9F6D-089C0685185B}"/>
              </a:ext>
            </a:extLst>
          </p:cNvPr>
          <p:cNvSpPr/>
          <p:nvPr/>
        </p:nvSpPr>
        <p:spPr>
          <a:xfrm>
            <a:off x="94950" y="3787903"/>
            <a:ext cx="237626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Обще-интеллектуальное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A7E4CF5-9E50-4A52-BFDC-0D71523304BE}"/>
              </a:ext>
            </a:extLst>
          </p:cNvPr>
          <p:cNvSpPr/>
          <p:nvPr/>
        </p:nvSpPr>
        <p:spPr>
          <a:xfrm>
            <a:off x="3059294" y="3782755"/>
            <a:ext cx="6084437" cy="761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95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Формирование полноценного интеллектуального</a:t>
            </a:r>
          </a:p>
          <a:p>
            <a:pPr marL="508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развития учащихся.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14D77BF-BA34-44C0-A1D5-36748F0B808A}"/>
              </a:ext>
            </a:extLst>
          </p:cNvPr>
          <p:cNvSpPr/>
          <p:nvPr/>
        </p:nvSpPr>
        <p:spPr>
          <a:xfrm>
            <a:off x="94950" y="4769386"/>
            <a:ext cx="237626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Духовно – нравственное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33D7477-8F2C-4F2E-B0E9-12731339AF21}"/>
              </a:ext>
            </a:extLst>
          </p:cNvPr>
          <p:cNvSpPr/>
          <p:nvPr/>
        </p:nvSpPr>
        <p:spPr>
          <a:xfrm>
            <a:off x="3072386" y="4596784"/>
            <a:ext cx="6084168" cy="1138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Привитие любви к Отечеству, малой Родине,</a:t>
            </a:r>
          </a:p>
          <a:p>
            <a:pPr marL="50800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формирование гражданской ответственности, чувства патриотизма, формирование позитивного отношения к базовым ценностям общества, религии своего народа</a:t>
            </a:r>
            <a:endParaRPr lang="ru-RU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F3C2729-2A64-4837-9897-FAD77E72064F}"/>
              </a:ext>
            </a:extLst>
          </p:cNvPr>
          <p:cNvSpPr/>
          <p:nvPr/>
        </p:nvSpPr>
        <p:spPr>
          <a:xfrm>
            <a:off x="94950" y="5841032"/>
            <a:ext cx="237626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" algn="ctr">
              <a:lnSpc>
                <a:spcPts val="119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</a:rPr>
              <a:t>Социальное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F257A12-F076-4BBB-8C89-E0A0E9042F9C}"/>
              </a:ext>
            </a:extLst>
          </p:cNvPr>
          <p:cNvSpPr/>
          <p:nvPr/>
        </p:nvSpPr>
        <p:spPr>
          <a:xfrm>
            <a:off x="3072117" y="5800600"/>
            <a:ext cx="6084706" cy="10169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9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Формирование таких ценностей как познание,</a:t>
            </a:r>
          </a:p>
          <a:p>
            <a:pPr marL="508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истина, целеустремленность, социально - значимой</a:t>
            </a:r>
          </a:p>
          <a:p>
            <a:pPr marL="508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33494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048672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Формы внеурочной деятельности: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771" y="3963337"/>
            <a:ext cx="3461025" cy="689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Экскурсии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771" y="5481276"/>
            <a:ext cx="3461025" cy="7560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Конкурсы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9136"/>
            <a:ext cx="3024336" cy="717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Спортивные клубы и секции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33145"/>
            <a:ext cx="3024336" cy="675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Юношеские организации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771" y="1199136"/>
            <a:ext cx="3461026" cy="717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Научно-практические конференции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771" y="1974172"/>
            <a:ext cx="3461026" cy="6627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Школьные научные общества, олимпиады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769480"/>
            <a:ext cx="3024336" cy="947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Поисковые и научные исследования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326" y="3819320"/>
            <a:ext cx="3042546" cy="833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Общественно-полезные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практики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7771" y="2697472"/>
            <a:ext cx="3461026" cy="11635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Военно-патриотические объединения и другие формы, отличные от урочной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326" y="5481276"/>
            <a:ext cx="3042546" cy="7560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Соревнования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06856" y="4740718"/>
            <a:ext cx="3451940" cy="632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Фестивали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738541"/>
            <a:ext cx="3024336" cy="634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Кружки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195736" y="692696"/>
            <a:ext cx="470012" cy="43772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82846"/>
            <a:ext cx="7683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857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1963</TotalTime>
  <Words>2267</Words>
  <Application>Microsoft Office PowerPoint</Application>
  <PresentationFormat>Экран (4:3)</PresentationFormat>
  <Paragraphs>619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Завуч</cp:lastModifiedBy>
  <cp:revision>178</cp:revision>
  <cp:lastPrinted>2020-03-03T08:51:45Z</cp:lastPrinted>
  <dcterms:created xsi:type="dcterms:W3CDTF">2019-09-18T14:13:54Z</dcterms:created>
  <dcterms:modified xsi:type="dcterms:W3CDTF">2020-03-05T06:47:33Z</dcterms:modified>
</cp:coreProperties>
</file>